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280" r:id="rId25"/>
    <p:sldId id="282" r:id="rId26"/>
    <p:sldId id="283" r:id="rId27"/>
    <p:sldId id="285" r:id="rId28"/>
    <p:sldId id="286" r:id="rId29"/>
    <p:sldId id="289" r:id="rId30"/>
    <p:sldId id="287" r:id="rId31"/>
    <p:sldId id="295" r:id="rId32"/>
    <p:sldId id="298" r:id="rId33"/>
    <p:sldId id="311" r:id="rId34"/>
    <p:sldId id="300" r:id="rId35"/>
    <p:sldId id="305" r:id="rId36"/>
    <p:sldId id="301" r:id="rId37"/>
    <p:sldId id="302" r:id="rId38"/>
    <p:sldId id="308" r:id="rId39"/>
    <p:sldId id="306" r:id="rId40"/>
    <p:sldId id="307" r:id="rId41"/>
    <p:sldId id="257" r:id="rId42"/>
    <p:sldId id="258" r:id="rId43"/>
    <p:sldId id="291" r:id="rId44"/>
    <p:sldId id="284" r:id="rId45"/>
    <p:sldId id="263" r:id="rId46"/>
    <p:sldId id="309" r:id="rId47"/>
    <p:sldId id="290" r:id="rId48"/>
    <p:sldId id="31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5/16/2023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 Id="rId9"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41.wmf"/><Relationship Id="rId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4.wmf"/><Relationship Id="rId4" Type="http://schemas.openxmlformats.org/officeDocument/2006/relationships/oleObject" Target="../embeddings/oleObject13.bin"/><Relationship Id="rId9" Type="http://schemas.openxmlformats.org/officeDocument/2006/relationships/image" Target="../media/image46.wmf"/></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8.wmf"/><Relationship Id="rId4" Type="http://schemas.openxmlformats.org/officeDocument/2006/relationships/oleObject" Target="../embeddings/oleObject17.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51.wmf"/><Relationship Id="rId7" Type="http://schemas.openxmlformats.org/officeDocument/2006/relationships/image" Target="../media/image53.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52.wmf"/><Relationship Id="rId4" Type="http://schemas.openxmlformats.org/officeDocument/2006/relationships/oleObject" Target="../embeddings/oleObject20.bin"/><Relationship Id="rId9" Type="http://schemas.openxmlformats.org/officeDocument/2006/relationships/image" Target="../media/image54.wmf"/></Relationships>
</file>

<file path=ppt/slides/_rels/slide39.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6.wmf"/></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wmf"/><Relationship Id="rId4" Type="http://schemas.openxmlformats.org/officeDocument/2006/relationships/oleObject" Target="../embeddings/oleObject25.bin"/></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r>
              <a:rPr lang="en-US" altLang="zh-CN" sz="3100" b="1" dirty="0">
                <a:solidFill>
                  <a:srgbClr val="FF0000"/>
                </a:solidFill>
                <a:latin typeface="微软雅黑" panose="020B0503020204020204" pitchFamily="34" charset="-122"/>
                <a:ea typeface="微软雅黑" panose="020B0503020204020204" pitchFamily="34" charset="-122"/>
              </a:rPr>
              <a:t> vs 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zh-CN" altLang="en-US" b="1" dirty="0">
                <a:latin typeface="微软雅黑" panose="020B0503020204020204" pitchFamily="34" charset="-122"/>
                <a:ea typeface="微软雅黑" panose="020B0503020204020204" pitchFamily="34" charset="-122"/>
              </a:rPr>
              <a:t>探讨 </a:t>
            </a:r>
            <a:r>
              <a:rPr lang="en-US" b="1" dirty="0">
                <a:latin typeface="微软雅黑" panose="020B0503020204020204" pitchFamily="34" charset="-122"/>
                <a:ea typeface="微软雅黑" panose="020B0503020204020204" pitchFamily="34" charset="-122"/>
              </a:rPr>
              <a:t>100 </a:t>
            </a:r>
            <a:r>
              <a:rPr lang="zh-CN" altLang="en-US" b="1">
                <a:latin typeface="微软雅黑" panose="020B0503020204020204" pitchFamily="34" charset="-122"/>
                <a:ea typeface="微软雅黑" panose="020B0503020204020204" pitchFamily="34" charset="-122"/>
              </a:rPr>
              <a:t>万 随</a:t>
            </a:r>
            <a:r>
              <a:rPr lang="zh-CN" altLang="en-US" b="1" dirty="0">
                <a:latin typeface="微软雅黑" panose="020B0503020204020204" pitchFamily="34" charset="-122"/>
                <a:ea typeface="微软雅黑" panose="020B0503020204020204" pitchFamily="34" charset="-122"/>
              </a:rPr>
              <a:t>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8282029"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假设每篇预存文档 </a:t>
            </a:r>
            <a:r>
              <a:rPr lang="en-US" altLang="zh-CN" sz="1600" b="1" dirty="0">
                <a:latin typeface="微软雅黑" panose="020B0503020204020204" pitchFamily="34" charset="-122"/>
                <a:ea typeface="微软雅黑" panose="020B0503020204020204" pitchFamily="34" charset="-122"/>
              </a:rPr>
              <a:t>5000 </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200</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 </a:t>
            </a:r>
            <a:r>
              <a:rPr lang="en-US" altLang="zh-CN" sz="1400" b="1" dirty="0">
                <a:latin typeface="微软雅黑" panose="020B0503020204020204" pitchFamily="34" charset="-122"/>
                <a:ea typeface="微软雅黑" panose="020B0503020204020204" pitchFamily="34" charset="-122"/>
              </a:rPr>
              <a:t>(request </a:t>
            </a:r>
            <a:r>
              <a:rPr lang="zh-CN" altLang="en-US" sz="1400" b="1" dirty="0">
                <a:latin typeface="微软雅黑" panose="020B0503020204020204" pitchFamily="34" charset="-122"/>
                <a:ea typeface="微软雅黑" panose="020B0503020204020204" pitchFamily="34" charset="-122"/>
              </a:rPr>
              <a:t>输入实测约为，与</a:t>
            </a:r>
            <a:r>
              <a:rPr lang="en-US" altLang="zh-CN" sz="1400" b="1" dirty="0">
                <a:latin typeface="微软雅黑" panose="020B0503020204020204" pitchFamily="34" charset="-122"/>
                <a:ea typeface="微软雅黑" panose="020B0503020204020204" pitchFamily="34" charset="-122"/>
              </a:rPr>
              <a:t>Embeddings</a:t>
            </a:r>
            <a:r>
              <a:rPr lang="zh-CN" altLang="en-US" sz="1400" b="1" dirty="0">
                <a:latin typeface="微软雅黑" panose="020B0503020204020204" pitchFamily="34" charset="-122"/>
                <a:ea typeface="微软雅黑" panose="020B0503020204020204" pitchFamily="34" charset="-122"/>
              </a:rPr>
              <a:t>向量化有关，与检索无关</a:t>
            </a:r>
            <a:r>
              <a:rPr lang="en-US" altLang="zh-CN" sz="1400" b="1" dirty="0">
                <a:latin typeface="微软雅黑" panose="020B0503020204020204" pitchFamily="34" charset="-122"/>
                <a:ea typeface="微软雅黑" panose="020B0503020204020204" pitchFamily="34" charset="-122"/>
              </a:rPr>
              <a:t>)</a:t>
            </a: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400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万随机向量相当于 </a:t>
            </a:r>
            <a:r>
              <a:rPr lang="en-US" altLang="zh-CN" sz="1200" b="1" dirty="0">
                <a:highlight>
                  <a:srgbClr val="FFFF00"/>
                </a:highlight>
                <a:latin typeface="微软雅黑" panose="020B0503020204020204" pitchFamily="34" charset="-122"/>
                <a:ea typeface="微软雅黑" panose="020B0503020204020204" pitchFamily="34" charset="-122"/>
              </a:rPr>
              <a:t>4W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742950" lvl="2" indent="-342900"/>
            <a:r>
              <a:rPr lang="en-US" altLang="zh-CN" sz="1600" b="1" dirty="0">
                <a:latin typeface="微软雅黑" panose="020B0503020204020204" pitchFamily="34" charset="-122"/>
                <a:ea typeface="微软雅黑" panose="020B0503020204020204" pitchFamily="34" charset="-122"/>
              </a:rPr>
              <a:t>2 Tokens/</a:t>
            </a:r>
            <a:r>
              <a:rPr lang="zh-CN" altLang="en-US" sz="1600" b="1" dirty="0">
                <a:latin typeface="微软雅黑" panose="020B0503020204020204" pitchFamily="34" charset="-122"/>
                <a:ea typeface="微软雅黑" panose="020B0503020204020204" pitchFamily="34" charset="-122"/>
              </a:rPr>
              <a:t>汉字</a:t>
            </a:r>
            <a:endParaRPr lang="en-US" altLang="zh-CN" sz="1600" b="1" dirty="0">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dirty="0">
                <a:solidFill>
                  <a:schemeClr val="tx1"/>
                </a:solidFill>
                <a:latin typeface="微软雅黑" panose="020B0503020204020204" pitchFamily="34" charset="-122"/>
                <a:ea typeface="微软雅黑" panose="020B0503020204020204" pitchFamily="34" charset="-122"/>
              </a:rPr>
              <a:t>哈维尔 胡</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小范围分享</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提供评测产品范围线索</a:t>
            </a:r>
            <a:endParaRPr lang="en-US" altLang="zh-CN" dirty="0">
              <a:latin typeface="微软雅黑" panose="020B0503020204020204" pitchFamily="34" charset="-122"/>
              <a:ea typeface="微软雅黑" panose="020B0503020204020204" pitchFamily="34" charset="-122"/>
            </a:endParaRPr>
          </a:p>
          <a:p>
            <a:pPr lvl="1"/>
            <a:r>
              <a:rPr lang="zh-CN" altLang="en-US" sz="1800" b="1" dirty="0">
                <a:solidFill>
                  <a:srgbClr val="FF0000"/>
                </a:solidFill>
                <a:latin typeface="微软雅黑" panose="020B0503020204020204" pitchFamily="34" charset="-122"/>
                <a:ea typeface="微软雅黑" panose="020B0503020204020204" pitchFamily="34" charset="-122"/>
              </a:rPr>
              <a:t>推荐至 </a:t>
            </a:r>
            <a:r>
              <a:rPr lang="en-US" altLang="zh-CN" sz="1800" b="1" dirty="0">
                <a:solidFill>
                  <a:srgbClr val="FF0000"/>
                </a:solidFill>
                <a:latin typeface="微软雅黑" panose="020B0503020204020204" pitchFamily="34" charset="-122"/>
                <a:ea typeface="微软雅黑" panose="020B0503020204020204" pitchFamily="34" charset="-122"/>
              </a:rPr>
              <a:t>OpenAI </a:t>
            </a:r>
            <a:r>
              <a:rPr lang="zh-CN" altLang="en-US" sz="1800" b="1" dirty="0">
                <a:solidFill>
                  <a:srgbClr val="FF0000"/>
                </a:solidFill>
                <a:latin typeface="微软雅黑" panose="020B0503020204020204" pitchFamily="34" charset="-122"/>
                <a:ea typeface="微软雅黑" panose="020B0503020204020204" pitchFamily="34" charset="-122"/>
              </a:rPr>
              <a:t>系列分享</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内容有些枯燥</a:t>
            </a:r>
            <a:endParaRPr lang="en-US" altLang="zh-CN" sz="1800" dirty="0">
              <a:solidFill>
                <a:schemeClr val="tx1"/>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抛砖引玉、班门弄斧</a:t>
            </a:r>
            <a:endParaRPr lang="en-US" altLang="zh-CN" sz="1800" dirty="0">
              <a:solidFill>
                <a:schemeClr val="tx1"/>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请大家斧正</a:t>
            </a:r>
            <a:endParaRPr lang="en-US" altLang="zh-CN" sz="1800" dirty="0">
              <a:solidFill>
                <a:schemeClr val="tx1"/>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 向量化 计算语义相似度</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算法，找出两篇文章的关键词；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每篇文章各取出若干个关键词（比如</a:t>
            </a:r>
            <a:r>
              <a:rPr lang="en-US" altLang="zh-CN" sz="1300" dirty="0">
                <a:latin typeface="微软雅黑" panose="020B0503020204020204" pitchFamily="34" charset="-122"/>
                <a:ea typeface="微软雅黑" panose="020B0503020204020204" pitchFamily="34" charset="-122"/>
              </a:rPr>
              <a:t>20</a:t>
            </a:r>
            <a:r>
              <a:rPr lang="zh-CN" altLang="en-US" sz="1300" dirty="0">
                <a:latin typeface="微软雅黑" panose="020B0503020204020204" pitchFamily="34" charset="-122"/>
                <a:ea typeface="微软雅黑" panose="020B0503020204020204" pitchFamily="34" charset="-122"/>
              </a:rPr>
              <a:t>个）</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距离、内积距离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r>
              <a:rPr lang="zh-CN" altLang="en-US" dirty="0">
                <a:highlight>
                  <a:srgbClr val="FFFF00"/>
                </a:highlight>
                <a:latin typeface="微软雅黑" panose="020B0503020204020204" pitchFamily="34" charset="-122"/>
                <a:ea typeface="微软雅黑" panose="020B0503020204020204" pitchFamily="34" charset="-122"/>
              </a:rPr>
              <a:t>（</a:t>
            </a:r>
            <a:r>
              <a:rPr lang="en-US" altLang="zh-CN" dirty="0">
                <a:highlight>
                  <a:srgbClr val="FFFF00"/>
                </a:highlight>
                <a:latin typeface="微软雅黑" panose="020B0503020204020204" pitchFamily="34" charset="-122"/>
                <a:ea typeface="微软雅黑" panose="020B0503020204020204" pitchFamily="34" charset="-122"/>
              </a:rPr>
              <a:t>0.8– (-0.9)</a:t>
            </a:r>
            <a:r>
              <a:rPr lang="zh-CN" altLang="en-US" dirty="0">
                <a:highlight>
                  <a:srgbClr val="FFFF00"/>
                </a:highlight>
                <a:latin typeface="微软雅黑" panose="020B0503020204020204" pitchFamily="34" charset="-122"/>
                <a:ea typeface="微软雅黑" panose="020B0503020204020204" pitchFamily="34" charset="-122"/>
              </a:rPr>
              <a:t>）的平方</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808617" y="4361405"/>
            <a:ext cx="5212402" cy="200237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 </a:t>
            </a:r>
            <a:r>
              <a:rPr lang="en-US" altLang="zh-CN" sz="6400" dirty="0">
                <a:latin typeface="微软雅黑" panose="020B0503020204020204" pitchFamily="34" charset="-122"/>
                <a:ea typeface="微软雅黑" panose="020B0503020204020204" pitchFamily="34" charset="-122"/>
              </a:rPr>
              <a:t>(L2/Cosine</a:t>
            </a:r>
            <a:r>
              <a:rPr lang="zh-CN" altLang="en-US" sz="6400" dirty="0">
                <a:latin typeface="微软雅黑" panose="020B0503020204020204" pitchFamily="34" charset="-122"/>
                <a:ea typeface="微软雅黑" panose="020B0503020204020204" pitchFamily="34" charset="-122"/>
              </a:rPr>
              <a:t>等</a:t>
            </a:r>
            <a:r>
              <a:rPr lang="en-US" altLang="zh-CN" sz="6400" dirty="0">
                <a:latin typeface="微软雅黑" panose="020B0503020204020204" pitchFamily="34" charset="-122"/>
                <a:ea typeface="微软雅黑" panose="020B0503020204020204" pitchFamily="34" charset="-122"/>
              </a:rPr>
              <a:t>)</a:t>
            </a:r>
          </a:p>
          <a:p>
            <a:pPr lvl="1"/>
            <a:r>
              <a:rPr lang="zh-CN" altLang="en-US" sz="6400" dirty="0">
                <a:latin typeface="微软雅黑" panose="020B0503020204020204" pitchFamily="34" charset="-122"/>
                <a:ea typeface="微软雅黑" panose="020B0503020204020204" pitchFamily="34" charset="-122"/>
              </a:rPr>
              <a:t>开发生态比较完善：使用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b="1" dirty="0">
                <a:solidFill>
                  <a:srgbClr val="FF0000"/>
                </a:solidFill>
                <a:latin typeface="微软雅黑" panose="020B0503020204020204" pitchFamily="34" charset="-122"/>
                <a:ea typeface="微软雅黑" panose="020B0503020204020204" pitchFamily="34" charset="-122"/>
              </a:rPr>
              <a:t>应该有暴力算法基因</a:t>
            </a:r>
            <a:endParaRPr lang="en-US" altLang="zh-CN" sz="6400" b="1" dirty="0">
              <a:solidFill>
                <a:srgbClr val="FF0000"/>
              </a:solidFill>
              <a:latin typeface="微软雅黑" panose="020B0503020204020204" pitchFamily="34" charset="-122"/>
              <a:ea typeface="微软雅黑" panose="020B0503020204020204" pitchFamily="34" charset="-122"/>
            </a:endParaRPr>
          </a:p>
          <a:p>
            <a:pPr lvl="3"/>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64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64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64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92500" lnSpcReduction="10000"/>
          </a:bodyPr>
          <a:lstStyle/>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续（个人发现）</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GitHub</a:t>
            </a:r>
            <a:r>
              <a:rPr lang="zh-CN" altLang="en-US" b="1" dirty="0">
                <a:solidFill>
                  <a:schemeClr val="tx1"/>
                </a:solidFill>
                <a:latin typeface="微软雅黑" panose="020B0503020204020204" pitchFamily="34" charset="-122"/>
                <a:ea typeface="微软雅黑" panose="020B0503020204020204" pitchFamily="34" charset="-122"/>
              </a:rPr>
              <a:t>星最多 </a:t>
            </a:r>
            <a:r>
              <a:rPr lang="en-US" altLang="zh-CN" b="1" dirty="0">
                <a:solidFill>
                  <a:schemeClr val="tx1"/>
                </a:solidFill>
                <a:latin typeface="微软雅黑" panose="020B0503020204020204" pitchFamily="34" charset="-122"/>
                <a:ea typeface="微软雅黑" panose="020B0503020204020204" pitchFamily="34" charset="-122"/>
              </a:rPr>
              <a:t>18K+</a:t>
            </a: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err="1">
                <a:solidFill>
                  <a:schemeClr val="tx1"/>
                </a:solidFill>
                <a:latin typeface="微软雅黑" panose="020B0503020204020204" pitchFamily="34" charset="-122"/>
                <a:ea typeface="微软雅黑" panose="020B0503020204020204" pitchFamily="34" charset="-122"/>
              </a:rPr>
              <a:t>Grpc</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检索请求参数，及返回结果都是对齐的列模式，每列是一个数组</a:t>
            </a:r>
            <a:r>
              <a:rPr lang="zh-CN" altLang="en-US"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altLang="zh-CN"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Metric</a:t>
            </a:r>
            <a:r>
              <a:rPr lang="zh-CN" altLang="en-US" b="1" dirty="0">
                <a:solidFill>
                  <a:schemeClr val="tx1"/>
                </a:solidFill>
                <a:latin typeface="微软雅黑" panose="020B0503020204020204" pitchFamily="34" charset="-122"/>
                <a:ea typeface="微软雅黑" panose="020B0503020204020204" pitchFamily="34" charset="-122"/>
              </a:rPr>
              <a:t>：</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不支持</a:t>
            </a:r>
            <a:r>
              <a:rPr lang="en-US" altLang="zh-CN" b="1" dirty="0">
                <a:solidFill>
                  <a:srgbClr val="FF0000"/>
                </a:solidFill>
                <a:latin typeface="微软雅黑" panose="020B0503020204020204" pitchFamily="34" charset="-122"/>
                <a:ea typeface="微软雅黑" panose="020B0503020204020204" pitchFamily="34" charset="-122"/>
              </a:rPr>
              <a:t>Cosine</a:t>
            </a:r>
            <a:r>
              <a:rPr lang="zh-CN" altLang="en-US" b="1" dirty="0">
                <a:solidFill>
                  <a:srgbClr val="FF0000"/>
                </a:solidFill>
                <a:latin typeface="微软雅黑" panose="020B0503020204020204" pitchFamily="34" charset="-122"/>
                <a:ea typeface="微软雅黑" panose="020B0503020204020204" pitchFamily="34" charset="-122"/>
              </a:rPr>
              <a:t>，仅支持 </a:t>
            </a:r>
            <a:r>
              <a:rPr lang="en-US" altLang="zh-CN" b="1" dirty="0">
                <a:solidFill>
                  <a:srgbClr val="FF0000"/>
                </a:solidFill>
                <a:latin typeface="微软雅黑" panose="020B0503020204020204" pitchFamily="34" charset="-122"/>
                <a:ea typeface="微软雅黑" panose="020B0503020204020204" pitchFamily="34" charset="-122"/>
              </a:rPr>
              <a:t>L2 </a:t>
            </a:r>
            <a:r>
              <a:rPr lang="zh-CN" altLang="en-US" b="1" dirty="0">
                <a:solidFill>
                  <a:srgbClr val="FF0000"/>
                </a:solidFill>
                <a:latin typeface="微软雅黑" panose="020B0503020204020204" pitchFamily="34" charset="-122"/>
                <a:ea typeface="微软雅黑" panose="020B0503020204020204" pitchFamily="34" charset="-122"/>
              </a:rPr>
              <a:t>和 </a:t>
            </a:r>
            <a:r>
              <a:rPr lang="en-US" altLang="zh-CN" b="1" dirty="0">
                <a:solidFill>
                  <a:srgbClr val="FF0000"/>
                </a:solidFill>
                <a:latin typeface="微软雅黑" panose="020B0503020204020204" pitchFamily="34" charset="-122"/>
                <a:ea typeface="微软雅黑" panose="020B0503020204020204" pitchFamily="34" charset="-122"/>
              </a:rPr>
              <a:t>Inner Product </a:t>
            </a:r>
            <a:r>
              <a:rPr lang="zh-CN" altLang="en-US" b="1" dirty="0">
                <a:solidFill>
                  <a:srgbClr val="FF0000"/>
                </a:solidFill>
                <a:latin typeface="微软雅黑" panose="020B0503020204020204" pitchFamily="34" charset="-122"/>
                <a:ea typeface="微软雅黑" panose="020B0503020204020204" pitchFamily="34" charset="-122"/>
              </a:rPr>
              <a:t>未归一化，不好比较</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rgbClr val="FF0000"/>
              </a:solidFill>
              <a:latin typeface="微软雅黑" panose="020B0503020204020204" pitchFamily="34" charset="-122"/>
              <a:ea typeface="微软雅黑" panose="020B0503020204020204" pitchFamily="34" charset="-122"/>
            </a:endParaRPr>
          </a:p>
          <a:p>
            <a:pPr lvl="3"/>
            <a:r>
              <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比 </a:t>
            </a:r>
            <a:r>
              <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4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4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 </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solidFill>
                  <a:srgbClr val="FF0000"/>
                </a:solidFill>
                <a:latin typeface="微软雅黑" panose="020B0503020204020204" pitchFamily="34" charset="-122"/>
                <a:ea typeface="微软雅黑" panose="020B0503020204020204" pitchFamily="34" charset="-122"/>
              </a:rPr>
              <a:t>GitHub OpenAI cookbook </a:t>
            </a:r>
            <a:r>
              <a:rPr lang="zh-CN" altLang="en-US" sz="3200" b="1" dirty="0">
                <a:solidFill>
                  <a:srgbClr val="FF0000"/>
                </a:solidFill>
                <a:latin typeface="微软雅黑" panose="020B0503020204020204" pitchFamily="34" charset="-122"/>
                <a:ea typeface="微软雅黑" panose="020B0503020204020204" pitchFamily="34" charset="-122"/>
              </a:rPr>
              <a:t>推荐</a:t>
            </a:r>
            <a:r>
              <a:rPr lang="en-US" altLang="zh-CN" sz="3200" b="1" dirty="0">
                <a:solidFill>
                  <a:srgbClr val="FF0000"/>
                </a:solidFill>
                <a:latin typeface="微软雅黑" panose="020B0503020204020204" pitchFamily="34" charset="-122"/>
                <a:ea typeface="微软雅黑" panose="020B0503020204020204" pitchFamily="34" charset="-122"/>
              </a:rPr>
              <a:t>4</a:t>
            </a:r>
            <a:r>
              <a:rPr lang="zh-CN" altLang="en-US" sz="3200" b="1" dirty="0">
                <a:solidFill>
                  <a:srgbClr val="FF0000"/>
                </a:solidFill>
                <a:latin typeface="微软雅黑" panose="020B0503020204020204" pitchFamily="34" charset="-122"/>
                <a:ea typeface="微软雅黑" panose="020B0503020204020204" pitchFamily="34" charset="-122"/>
              </a:rPr>
              <a:t>之 </a:t>
            </a:r>
            <a:r>
              <a:rPr lang="en-US" altLang="zh-CN" sz="3200" b="1" dirty="0">
                <a:solidFill>
                  <a:srgbClr val="FF0000"/>
                </a:solidFill>
                <a:latin typeface="微软雅黑" panose="020B0503020204020204" pitchFamily="34" charset="-122"/>
                <a:ea typeface="微软雅黑" panose="020B0503020204020204" pitchFamily="34" charset="-122"/>
              </a:rPr>
              <a:t>milvus</a:t>
            </a:r>
            <a:r>
              <a:rPr lang="zh-CN" altLang="en-US" sz="3200" b="1" dirty="0">
                <a:solidFill>
                  <a:srgbClr val="FF0000"/>
                </a:solidFill>
                <a:latin typeface="微软雅黑" panose="020B0503020204020204" pitchFamily="34" charset="-122"/>
                <a:ea typeface="微软雅黑" panose="020B0503020204020204" pitchFamily="34" charset="-122"/>
              </a:rPr>
              <a:t>（ 鸢 ）续</a:t>
            </a:r>
            <a:endParaRPr lang="en-US" sz="32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最近增长趋势比较猛</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754384823"/>
              </p:ext>
            </p:extLst>
          </p:nvPr>
        </p:nvGraphicFramePr>
        <p:xfrm>
          <a:off x="838200" y="2729721"/>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729721"/>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只是可</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能导致数据与索引数据</a:t>
            </a: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发生移</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最终模拟响应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只能选择有意义的字段</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应该用于不跨分区读取数据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没办法（个人理解）</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a:t>
            </a:r>
            <a:r>
              <a:rPr lang="zh-CN" altLang="en-US">
                <a:latin typeface="微软雅黑" panose="020B0503020204020204" pitchFamily="34" charset="-122"/>
                <a:ea typeface="微软雅黑" panose="020B0503020204020204" pitchFamily="34" charset="-122"/>
              </a:rPr>
              <a:t>区键（字段）选</a:t>
            </a:r>
            <a:r>
              <a:rPr lang="zh-CN" altLang="en-US" dirty="0">
                <a:latin typeface="微软雅黑" panose="020B0503020204020204" pitchFamily="34" charset="-122"/>
                <a:ea typeface="微软雅黑" panose="020B0503020204020204" pitchFamily="34" charset="-122"/>
              </a:rPr>
              <a:t>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609599"/>
          </a:xfrm>
        </p:spPr>
        <p:txBody>
          <a:bodyPr>
            <a:normAutofit/>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索引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56754" y="487680"/>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3600" b="1" dirty="0">
                <a:latin typeface="微软雅黑" panose="020B0503020204020204" pitchFamily="34" charset="-122"/>
                <a:ea typeface="微软雅黑" panose="020B0503020204020204" pitchFamily="34" charset="-122"/>
              </a:rPr>
              <a:t>基于平面、线性索引</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3600" b="1" dirty="0">
                <a:latin typeface="微软雅黑" panose="020B0503020204020204" pitchFamily="34" charset="-122"/>
                <a:ea typeface="微软雅黑" panose="020B0503020204020204" pitchFamily="34" charset="-122"/>
              </a:rPr>
              <a:t>/Flat</a:t>
            </a:r>
            <a:r>
              <a:rPr lang="zh-CN" altLang="en-US" sz="3600" b="1" dirty="0">
                <a:latin typeface="微软雅黑" panose="020B0503020204020204" pitchFamily="34" charset="-122"/>
                <a:ea typeface="微软雅黑" panose="020B0503020204020204" pitchFamily="34" charset="-122"/>
              </a:rPr>
              <a:t>文件</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暴力计算</a:t>
            </a:r>
            <a:endParaRPr lang="en-US" altLang="zh-CN" sz="3600" b="1" dirty="0">
              <a:latin typeface="微软雅黑" panose="020B0503020204020204" pitchFamily="34" charset="-122"/>
              <a:ea typeface="微软雅黑" panose="020B0503020204020204" pitchFamily="34" charset="-122"/>
            </a:endParaRPr>
          </a:p>
          <a:p>
            <a:pPr lvl="1"/>
            <a:r>
              <a:rPr lang="zh-CN" altLang="en-US" sz="32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2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200" b="1" dirty="0">
                <a:latin typeface="微软雅黑" panose="020B0503020204020204" pitchFamily="34" charset="-122"/>
                <a:ea typeface="微软雅黑" panose="020B0503020204020204" pitchFamily="34" charset="-122"/>
              </a:rPr>
              <a:t>进行比较来索引向量的方法</a:t>
            </a:r>
            <a:endParaRPr lang="en-US" altLang="zh-CN" sz="3200" b="1" dirty="0">
              <a:latin typeface="微软雅黑" panose="020B0503020204020204" pitchFamily="34" charset="-122"/>
              <a:ea typeface="微软雅黑" panose="020B0503020204020204" pitchFamily="34" charset="-122"/>
            </a:endParaRPr>
          </a:p>
          <a:p>
            <a:pPr>
              <a:lnSpc>
                <a:spcPct val="100000"/>
              </a:lnSpc>
            </a:pPr>
            <a:r>
              <a:rPr lang="zh-CN" altLang="en-US" sz="3600" b="1" dirty="0">
                <a:latin typeface="微软雅黑" panose="020B0503020204020204" pitchFamily="34" charset="-122"/>
                <a:ea typeface="微软雅黑" panose="020B0503020204020204" pitchFamily="34" charset="-122"/>
              </a:rPr>
              <a:t>基于</a:t>
            </a:r>
            <a:r>
              <a:rPr lang="en-US" altLang="zh-CN" sz="3600" b="1" dirty="0">
                <a:latin typeface="微软雅黑" panose="020B0503020204020204" pitchFamily="34" charset="-122"/>
                <a:ea typeface="微软雅黑" panose="020B0503020204020204" pitchFamily="34" charset="-122"/>
              </a:rPr>
              <a:t>IVF_FLAT</a:t>
            </a:r>
            <a:r>
              <a:rPr lang="zh-CN" altLang="en-US" sz="3600" b="1" dirty="0">
                <a:latin typeface="微软雅黑" panose="020B0503020204020204" pitchFamily="34" charset="-122"/>
                <a:ea typeface="微软雅黑" panose="020B0503020204020204" pitchFamily="34" charset="-122"/>
              </a:rPr>
              <a:t>（</a:t>
            </a:r>
            <a:r>
              <a:rPr lang="zh-CN" altLang="en-US" sz="36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3600" b="1" dirty="0">
                <a:latin typeface="微软雅黑" panose="020B0503020204020204" pitchFamily="34" charset="-122"/>
                <a:ea typeface="微软雅黑" panose="020B0503020204020204" pitchFamily="34" charset="-122"/>
              </a:rPr>
              <a:t>）</a:t>
            </a:r>
          </a:p>
          <a:p>
            <a:pPr lvl="1">
              <a:lnSpc>
                <a:spcPct val="110000"/>
              </a:lnSpc>
            </a:pPr>
            <a:r>
              <a:rPr lang="zh-CN" altLang="en-US" sz="3200" b="1" dirty="0">
                <a:latin typeface="微软雅黑" panose="020B0503020204020204" pitchFamily="34" charset="-122"/>
                <a:ea typeface="微软雅黑" panose="020B0503020204020204" pitchFamily="34" charset="-122"/>
              </a:rPr>
              <a:t>通过</a:t>
            </a:r>
            <a:r>
              <a:rPr lang="zh-CN" altLang="en-US" sz="3200" b="1" dirty="0">
                <a:highlight>
                  <a:srgbClr val="FFFF00"/>
                </a:highlight>
                <a:latin typeface="微软雅黑" panose="020B0503020204020204" pitchFamily="34" charset="-122"/>
                <a:ea typeface="微软雅黑" panose="020B0503020204020204" pitchFamily="34" charset="-122"/>
              </a:rPr>
              <a:t>聚类（</a:t>
            </a:r>
            <a:r>
              <a:rPr lang="en-US" altLang="zh-CN" sz="3200" b="1" dirty="0">
                <a:highlight>
                  <a:srgbClr val="FFFF00"/>
                </a:highlight>
                <a:latin typeface="微软雅黑" panose="020B0503020204020204" pitchFamily="34" charset="-122"/>
                <a:ea typeface="微软雅黑" panose="020B0503020204020204" pitchFamily="34" charset="-122"/>
              </a:rPr>
              <a:t>k-means clustering</a:t>
            </a:r>
            <a:r>
              <a:rPr lang="zh-CN" altLang="en-US" sz="3200" b="1" dirty="0">
                <a:highlight>
                  <a:srgbClr val="FFFF00"/>
                </a:highlight>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找到质心划分空间，每个向量，归入到距离最近的质心所在空间存储</a:t>
            </a:r>
            <a:endParaRPr lang="en-US" altLang="zh-CN" sz="3200" b="1" dirty="0">
              <a:latin typeface="微软雅黑" panose="020B0503020204020204" pitchFamily="34" charset="-122"/>
              <a:ea typeface="微软雅黑" panose="020B0503020204020204" pitchFamily="34" charset="-122"/>
            </a:endParaRPr>
          </a:p>
          <a:p>
            <a:pPr lvl="1">
              <a:lnSpc>
                <a:spcPct val="110000"/>
              </a:lnSpc>
            </a:pPr>
            <a:r>
              <a:rPr lang="zh-CN" altLang="en-US" sz="3200" b="1" dirty="0">
                <a:latin typeface="微软雅黑" panose="020B0503020204020204" pitchFamily="34" charset="-122"/>
                <a:ea typeface="微软雅黑" panose="020B0503020204020204" pitchFamily="34" charset="-122"/>
              </a:rPr>
              <a:t>索引键就是</a:t>
            </a:r>
            <a:r>
              <a:rPr lang="zh-CN" altLang="en-US" sz="32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200" b="1" dirty="0">
                <a:highlight>
                  <a:srgbClr val="FFFF00"/>
                </a:highlight>
                <a:latin typeface="微软雅黑" panose="020B0503020204020204" pitchFamily="34" charset="-122"/>
                <a:ea typeface="微软雅黑" panose="020B0503020204020204" pitchFamily="34" charset="-122"/>
              </a:rPr>
              <a:t>L2</a:t>
            </a:r>
            <a:r>
              <a:rPr lang="zh-CN" altLang="en-US" sz="3200" b="1" dirty="0">
                <a:highlight>
                  <a:srgbClr val="FFFF00"/>
                </a:highlight>
                <a:latin typeface="微软雅黑" panose="020B0503020204020204" pitchFamily="34" charset="-122"/>
                <a:ea typeface="微软雅黑" panose="020B0503020204020204" pitchFamily="34" charset="-122"/>
              </a:rPr>
              <a:t>无边界，</a:t>
            </a:r>
            <a:r>
              <a:rPr lang="en-US" altLang="zh-CN" sz="3200" b="1" dirty="0">
                <a:highlight>
                  <a:srgbClr val="FFFF00"/>
                </a:highlight>
                <a:latin typeface="微软雅黑" panose="020B0503020204020204" pitchFamily="34" charset="-122"/>
                <a:ea typeface="微软雅黑" panose="020B0503020204020204" pitchFamily="34" charset="-122"/>
              </a:rPr>
              <a:t>Cosine</a:t>
            </a:r>
            <a:r>
              <a:rPr lang="zh-CN" altLang="en-US" sz="3200" b="1" dirty="0">
                <a:highlight>
                  <a:srgbClr val="FFFF00"/>
                </a:highlight>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200" b="1" dirty="0">
              <a:latin typeface="微软雅黑" panose="020B0503020204020204" pitchFamily="34" charset="-122"/>
              <a:ea typeface="微软雅黑" panose="020B0503020204020204" pitchFamily="34" charset="-122"/>
            </a:endParaRPr>
          </a:p>
          <a:p>
            <a:r>
              <a:rPr lang="zh-CN" altLang="en-US" sz="3600" b="1" dirty="0">
                <a:latin typeface="微软雅黑" panose="020B0503020204020204" pitchFamily="34" charset="-122"/>
                <a:ea typeface="微软雅黑" panose="020B0503020204020204" pitchFamily="34" charset="-122"/>
              </a:rPr>
              <a:t>基于树</a:t>
            </a:r>
            <a:endParaRPr lang="en-US" altLang="zh-CN" sz="3600" b="1" dirty="0">
              <a:latin typeface="微软雅黑" panose="020B0503020204020204" pitchFamily="34" charset="-122"/>
              <a:ea typeface="微软雅黑" panose="020B0503020204020204" pitchFamily="34" charset="-122"/>
            </a:endParaRPr>
          </a:p>
          <a:p>
            <a:pPr lvl="1"/>
            <a:r>
              <a:rPr lang="zh-CN" altLang="en-US" sz="32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200" b="1" dirty="0">
              <a:latin typeface="微软雅黑" panose="020B0503020204020204" pitchFamily="34" charset="-122"/>
              <a:ea typeface="微软雅黑" panose="020B0503020204020204" pitchFamily="34" charset="-122"/>
            </a:endParaRPr>
          </a:p>
          <a:p>
            <a:pPr lvl="2"/>
            <a:r>
              <a:rPr lang="zh-CN" altLang="en-US" sz="3200" b="1" dirty="0">
                <a:highlight>
                  <a:srgbClr val="FFFF00"/>
                </a:highlight>
                <a:latin typeface="微软雅黑" panose="020B0503020204020204" pitchFamily="34" charset="-122"/>
                <a:ea typeface="微软雅黑" panose="020B0503020204020204" pitchFamily="34" charset="-122"/>
              </a:rPr>
              <a:t>例如：</a:t>
            </a:r>
            <a:r>
              <a:rPr lang="zh-CN" altLang="en-US" sz="3200" b="1" dirty="0">
                <a:latin typeface="微软雅黑" panose="020B0503020204020204" pitchFamily="34" charset="-122"/>
                <a:ea typeface="微软雅黑" panose="020B0503020204020204" pitchFamily="34" charset="-122"/>
              </a:rPr>
              <a:t>先选取一个</a:t>
            </a:r>
            <a:r>
              <a:rPr lang="zh-CN" altLang="en-US" sz="3200" b="1" dirty="0">
                <a:highlight>
                  <a:srgbClr val="FFFF00"/>
                </a:highlight>
                <a:latin typeface="微软雅黑" panose="020B0503020204020204" pitchFamily="34" charset="-122"/>
                <a:ea typeface="微软雅黑" panose="020B0503020204020204" pitchFamily="34" charset="-122"/>
              </a:rPr>
              <a:t>制高点</a:t>
            </a:r>
            <a:r>
              <a:rPr lang="zh-CN" altLang="en-US" sz="3200" b="1" dirty="0">
                <a:latin typeface="微软雅黑" panose="020B0503020204020204" pitchFamily="34" charset="-122"/>
                <a:ea typeface="微软雅黑" panose="020B0503020204020204" pitchFamily="34" charset="-122"/>
              </a:rPr>
              <a:t>，然后计算每个</a:t>
            </a:r>
            <a:r>
              <a:rPr lang="zh-CN" altLang="en-US" sz="3200" b="1" dirty="0">
                <a:highlight>
                  <a:srgbClr val="FFFF00"/>
                </a:highlight>
                <a:latin typeface="微软雅黑" panose="020B0503020204020204" pitchFamily="34" charset="-122"/>
                <a:ea typeface="微软雅黑" panose="020B0503020204020204" pitchFamily="34" charset="-122"/>
              </a:rPr>
              <a:t>点和</a:t>
            </a:r>
            <a:r>
              <a:rPr lang="zh-CN" altLang="en-US" sz="32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2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r>
              <a:rPr lang="zh-CN" altLang="en-US" sz="32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200" b="1" dirty="0">
              <a:latin typeface="微软雅黑" panose="020B0503020204020204" pitchFamily="34" charset="-122"/>
              <a:ea typeface="微软雅黑" panose="020B0503020204020204" pitchFamily="34" charset="-122"/>
            </a:endParaRPr>
          </a:p>
          <a:p>
            <a:r>
              <a:rPr lang="zh-CN" altLang="en-US" sz="3600" b="1" dirty="0">
                <a:latin typeface="微软雅黑" panose="020B0503020204020204" pitchFamily="34" charset="-122"/>
                <a:ea typeface="微软雅黑" panose="020B0503020204020204" pitchFamily="34" charset="-122"/>
              </a:rPr>
              <a:t>基于局部敏感哈希</a:t>
            </a:r>
            <a:r>
              <a:rPr lang="en-US" altLang="zh-CN" sz="3600" b="1" dirty="0">
                <a:latin typeface="微软雅黑" panose="020B0503020204020204" pitchFamily="34" charset="-122"/>
                <a:ea typeface="微软雅黑" panose="020B0503020204020204" pitchFamily="34" charset="-122"/>
              </a:rPr>
              <a:t>(Locality Sensitive Hashing</a:t>
            </a:r>
            <a:r>
              <a:rPr lang="zh-CN" altLang="en-US" sz="3600" b="1" dirty="0">
                <a:latin typeface="微软雅黑" panose="020B0503020204020204" pitchFamily="34" charset="-122"/>
                <a:ea typeface="微软雅黑" panose="020B0503020204020204" pitchFamily="34" charset="-122"/>
              </a:rPr>
              <a:t>，</a:t>
            </a:r>
            <a:r>
              <a:rPr lang="en-US" altLang="zh-CN" sz="3600" b="1" dirty="0">
                <a:latin typeface="微软雅黑" panose="020B0503020204020204" pitchFamily="34" charset="-122"/>
                <a:ea typeface="微软雅黑" panose="020B0503020204020204" pitchFamily="34" charset="-122"/>
              </a:rPr>
              <a:t>LSH) </a:t>
            </a:r>
            <a:r>
              <a:rPr lang="zh-CN" altLang="en-US" sz="3600" b="1" dirty="0">
                <a:solidFill>
                  <a:srgbClr val="FF0000"/>
                </a:solidFill>
                <a:latin typeface="微软雅黑" panose="020B0503020204020204" pitchFamily="34" charset="-122"/>
                <a:ea typeface="微软雅黑" panose="020B0503020204020204" pitchFamily="34" charset="-122"/>
              </a:rPr>
              <a:t>无顺序、无大小</a:t>
            </a:r>
          </a:p>
          <a:p>
            <a:pPr lvl="1">
              <a:lnSpc>
                <a:spcPct val="100000"/>
              </a:lnSpc>
            </a:pPr>
            <a:r>
              <a:rPr lang="zh-CN" altLang="en-US" sz="32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200" b="1" dirty="0">
                <a:highlight>
                  <a:srgbClr val="FFFF00"/>
                </a:highlight>
                <a:latin typeface="微软雅黑" panose="020B0503020204020204" pitchFamily="34" charset="-122"/>
                <a:ea typeface="微软雅黑" panose="020B0503020204020204" pitchFamily="34" charset="-122"/>
              </a:rPr>
              <a:t>依赖碰撞</a:t>
            </a:r>
            <a:r>
              <a:rPr lang="zh-CN" altLang="en-US" sz="3200" b="1" dirty="0">
                <a:latin typeface="微软雅黑" panose="020B0503020204020204" pitchFamily="34" charset="-122"/>
                <a:ea typeface="微软雅黑" panose="020B0503020204020204" pitchFamily="34" charset="-122"/>
              </a:rPr>
              <a:t>来查找近邻，类似：一致性哈希、空间</a:t>
            </a:r>
            <a:r>
              <a:rPr lang="en-US" altLang="zh-CN" sz="3200" b="1" dirty="0">
                <a:latin typeface="微软雅黑" panose="020B0503020204020204" pitchFamily="34" charset="-122"/>
                <a:ea typeface="微软雅黑" panose="020B0503020204020204" pitchFamily="34" charset="-122"/>
              </a:rPr>
              <a:t>GEO</a:t>
            </a:r>
            <a:r>
              <a:rPr lang="zh-CN" altLang="en-US" sz="3200" b="1" dirty="0">
                <a:latin typeface="微软雅黑" panose="020B0503020204020204" pitchFamily="34" charset="-122"/>
                <a:ea typeface="微软雅黑" panose="020B0503020204020204" pitchFamily="34" charset="-122"/>
              </a:rPr>
              <a:t>哈希、</a:t>
            </a:r>
            <a:r>
              <a:rPr lang="en-US" altLang="zh-CN" sz="3200" b="1" dirty="0" err="1">
                <a:latin typeface="微软雅黑" panose="020B0503020204020204" pitchFamily="34" charset="-122"/>
                <a:ea typeface="微软雅黑" panose="020B0503020204020204" pitchFamily="34" charset="-122"/>
              </a:rPr>
              <a:t>SIMHash</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24</a:t>
            </a:r>
          </a:p>
          <a:p>
            <a:pPr lvl="1">
              <a:lnSpc>
                <a:spcPct val="100000"/>
              </a:lnSpc>
            </a:pPr>
            <a:r>
              <a:rPr lang="zh-CN" altLang="en-US" sz="3200" b="1" dirty="0">
                <a:latin typeface="微软雅黑" panose="020B0503020204020204" pitchFamily="34" charset="-122"/>
                <a:ea typeface="微软雅黑" panose="020B0503020204020204" pitchFamily="34" charset="-122"/>
              </a:rPr>
              <a:t>高维空间的两点若</a:t>
            </a:r>
            <a:r>
              <a:rPr lang="zh-CN" altLang="en-US" sz="3200" b="1" dirty="0">
                <a:highlight>
                  <a:srgbClr val="FFFF00"/>
                </a:highlight>
                <a:latin typeface="微软雅黑" panose="020B0503020204020204" pitchFamily="34" charset="-122"/>
                <a:ea typeface="微软雅黑" panose="020B0503020204020204" pitchFamily="34" charset="-122"/>
              </a:rPr>
              <a:t>距离很近</a:t>
            </a:r>
            <a:r>
              <a:rPr lang="zh-CN" altLang="en-US" sz="32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2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2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，则局部敏感哈希值有很大的概率是一样的</a:t>
            </a:r>
            <a:endParaRPr lang="en-US" altLang="zh-CN" sz="3200" b="1" dirty="0">
              <a:latin typeface="微软雅黑" panose="020B0503020204020204" pitchFamily="34" charset="-122"/>
              <a:ea typeface="微软雅黑" panose="020B0503020204020204" pitchFamily="34" charset="-122"/>
            </a:endParaRPr>
          </a:p>
          <a:p>
            <a:pPr lvl="1">
              <a:lnSpc>
                <a:spcPct val="100000"/>
              </a:lnSpc>
            </a:pPr>
            <a:r>
              <a:rPr lang="zh-CN" altLang="en-US" sz="32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3600" b="1" dirty="0">
                <a:latin typeface="微软雅黑" panose="020B0503020204020204" pitchFamily="34" charset="-122"/>
                <a:ea typeface="微软雅黑" panose="020B0503020204020204" pitchFamily="34" charset="-122"/>
              </a:rPr>
              <a:t>基于图</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200" b="1" dirty="0">
                <a:highlight>
                  <a:srgbClr val="FFFF00"/>
                </a:highlight>
                <a:latin typeface="微软雅黑" panose="020B0503020204020204" pitchFamily="34" charset="-122"/>
                <a:ea typeface="微软雅黑" panose="020B0503020204020204" pitchFamily="34" charset="-122"/>
              </a:rPr>
              <a:t>基于预存向量（顶点）的度（边、弧），与中心点的距离的索引键</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3200" b="1" dirty="0" err="1">
                <a:latin typeface="微软雅黑" panose="020B0503020204020204" pitchFamily="34" charset="-122"/>
                <a:ea typeface="微软雅黑" panose="020B0503020204020204" pitchFamily="34" charset="-122"/>
              </a:rPr>
              <a:t>RNSG（Refined</a:t>
            </a:r>
            <a:r>
              <a:rPr lang="en-US" sz="3200" b="1" dirty="0">
                <a:latin typeface="微软雅黑" panose="020B0503020204020204" pitchFamily="34" charset="-122"/>
                <a:ea typeface="微软雅黑" panose="020B0503020204020204" pitchFamily="34" charset="-122"/>
              </a:rPr>
              <a:t> Navigating Spreading-out Graph)</a:t>
            </a:r>
          </a:p>
          <a:p>
            <a:pPr lvl="2"/>
            <a:r>
              <a:rPr lang="zh-CN" altLang="en-US" sz="32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3200" b="1" dirty="0" err="1">
                <a:highlight>
                  <a:srgbClr val="FFFF00"/>
                </a:highlight>
                <a:latin typeface="微软雅黑" panose="020B0503020204020204" pitchFamily="34" charset="-122"/>
                <a:ea typeface="微软雅黑" panose="020B0503020204020204" pitchFamily="34" charset="-122"/>
              </a:rPr>
              <a:t>out_degree</a:t>
            </a:r>
            <a:r>
              <a:rPr lang="en-US" altLang="zh-CN" sz="3200" b="1" dirty="0">
                <a:highlight>
                  <a:srgbClr val="FFFF00"/>
                </a:highlight>
                <a:latin typeface="微软雅黑" panose="020B0503020204020204" pitchFamily="34" charset="-122"/>
                <a:ea typeface="微软雅黑" panose="020B0503020204020204" pitchFamily="34" charset="-122"/>
              </a:rPr>
              <a:t> </a:t>
            </a:r>
            <a:r>
              <a:rPr lang="zh-CN" altLang="en-US" sz="3200" b="1" dirty="0">
                <a:highlight>
                  <a:srgbClr val="FFFF00"/>
                </a:highlight>
                <a:latin typeface="微软雅黑" panose="020B0503020204020204" pitchFamily="34" charset="-122"/>
                <a:ea typeface="微软雅黑" panose="020B0503020204020204" pitchFamily="34" charset="-122"/>
              </a:rPr>
              <a:t>）</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200" b="1" dirty="0" err="1">
                <a:latin typeface="微软雅黑" panose="020B0503020204020204" pitchFamily="34" charset="-122"/>
                <a:ea typeface="微软雅黑" panose="020B0503020204020204" pitchFamily="34" charset="-122"/>
              </a:rPr>
              <a:t>HNSW（Hierarchical</a:t>
            </a:r>
            <a:r>
              <a:rPr lang="en-US" sz="3200" b="1" dirty="0">
                <a:latin typeface="微软雅黑" panose="020B0503020204020204" pitchFamily="34" charset="-122"/>
                <a:ea typeface="微软雅黑" panose="020B0503020204020204" pitchFamily="34" charset="-122"/>
              </a:rPr>
              <a:t> Small World Graph）</a:t>
            </a:r>
          </a:p>
          <a:p>
            <a:pPr lvl="2"/>
            <a:r>
              <a:rPr lang="zh-CN" altLang="en-US" sz="3200" b="1" dirty="0">
                <a:highlight>
                  <a:srgbClr val="FFFF00"/>
                </a:highlight>
                <a:latin typeface="微软雅黑" panose="020B0503020204020204" pitchFamily="34" charset="-122"/>
                <a:ea typeface="微软雅黑" panose="020B0503020204020204" pitchFamily="34" charset="-122"/>
              </a:rPr>
              <a:t>索引键参数</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2"/>
            <a:r>
              <a:rPr lang="zh-CN" altLang="en-US" sz="32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2"/>
            <a:r>
              <a:rPr lang="zh-CN" altLang="en-US" sz="32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1"/>
            <a:r>
              <a:rPr lang="en-US" altLang="zh-CN" sz="32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2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200" b="1" dirty="0">
              <a:highlight>
                <a:srgbClr val="FFFF00"/>
              </a:highlight>
              <a:latin typeface="微软雅黑" panose="020B0503020204020204" pitchFamily="34" charset="-122"/>
              <a:ea typeface="微软雅黑" panose="020B0503020204020204" pitchFamily="34" charset="-122"/>
            </a:endParaRPr>
          </a:p>
          <a:p>
            <a:pPr lvl="2"/>
            <a:r>
              <a:rPr lang="en-US" altLang="zh-CN" sz="32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2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48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48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800" b="1" dirty="0">
              <a:solidFill>
                <a:srgbClr val="FF0000"/>
              </a:solidFill>
              <a:latin typeface="微软雅黑" panose="020B0503020204020204" pitchFamily="34" charset="-122"/>
              <a:ea typeface="微软雅黑" panose="020B0503020204020204" pitchFamily="34" charset="-122"/>
            </a:endParaRPr>
          </a:p>
          <a:p>
            <a:pPr lvl="1"/>
            <a:r>
              <a:rPr lang="zh-CN" altLang="en-US" sz="4800" b="1" dirty="0">
                <a:solidFill>
                  <a:srgbClr val="FF0000"/>
                </a:solidFill>
                <a:latin typeface="微软雅黑" panose="020B0503020204020204" pitchFamily="34" charset="-122"/>
                <a:ea typeface="微软雅黑" panose="020B0503020204020204" pitchFamily="34" charset="-122"/>
              </a:rPr>
              <a:t>当然</a:t>
            </a:r>
            <a:r>
              <a:rPr lang="zh-CN" altLang="en-US" sz="4800" b="1" dirty="0">
                <a:solidFill>
                  <a:schemeClr val="tx1"/>
                </a:solidFill>
                <a:latin typeface="微软雅黑" panose="020B0503020204020204" pitchFamily="34" charset="-122"/>
                <a:ea typeface="微软雅黑" panose="020B0503020204020204" pitchFamily="34" charset="-122"/>
              </a:rPr>
              <a:t>制高点</a:t>
            </a:r>
            <a:r>
              <a:rPr lang="zh-CN" altLang="en-US" sz="48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8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8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8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7565096" y="1001485"/>
            <a:ext cx="4626904" cy="5464629"/>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748937"/>
            <a:ext cx="10060335" cy="6109063"/>
          </a:xfrm>
        </p:spPr>
        <p:txBody>
          <a:bodyPr>
            <a:normAutofit fontScale="92500"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分块计算（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Tokens</a:t>
            </a:r>
            <a:r>
              <a:rPr lang="zh-CN" altLang="en-US" dirty="0">
                <a:latin typeface="微软雅黑" panose="020B0503020204020204" pitchFamily="34" charset="-122"/>
                <a:ea typeface="微软雅黑" panose="020B0503020204020204" pitchFamily="34" charset="-122"/>
              </a:rPr>
              <a:t>限制有关系）</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按 </a:t>
            </a: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标准向量化分块内容，即：批量调用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入库，可以同时维护行级权限相关字段属性（如：内容所属角色、部门之类）</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在本地预存向量数据库中搜索与问题向量相似文本部分</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Ask: </a:t>
            </a:r>
            <a:r>
              <a:rPr lang="zh-CN" altLang="en-US" dirty="0">
                <a:latin typeface="微软雅黑" panose="020B0503020204020204" pitchFamily="34" charset="-122"/>
                <a:ea typeface="微软雅黑" panose="020B0503020204020204" pitchFamily="34" charset="-122"/>
              </a:rPr>
              <a:t>将检索到的文本部分发送给 </a:t>
            </a:r>
            <a:r>
              <a:rPr lang="en-US" dirty="0" err="1">
                <a:latin typeface="微软雅黑" panose="020B0503020204020204" pitchFamily="34" charset="-122"/>
                <a:ea typeface="微软雅黑" panose="020B0503020204020204" pitchFamily="34" charset="-122"/>
              </a:rPr>
              <a:t>openai.ChatCompletion</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向其提问（与</a:t>
            </a:r>
            <a:r>
              <a:rPr lang="en-US" altLang="zh-CN" dirty="0">
                <a:latin typeface="微软雅黑" panose="020B0503020204020204" pitchFamily="34" charset="-122"/>
                <a:ea typeface="微软雅黑" panose="020B0503020204020204" pitchFamily="34" charset="-122"/>
              </a:rPr>
              <a:t>Tokens</a:t>
            </a:r>
            <a:r>
              <a:rPr lang="zh-CN" altLang="en-US" dirty="0">
                <a:latin typeface="微软雅黑" panose="020B0503020204020204" pitchFamily="34" charset="-122"/>
                <a:ea typeface="微软雅黑" panose="020B0503020204020204" pitchFamily="34" charset="-122"/>
              </a:rPr>
              <a:t>限制有些关系）</a:t>
            </a: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027611"/>
            <a:ext cx="10515600" cy="5569131"/>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可用</a:t>
            </a:r>
            <a:endParaRPr lang="en-US" altLang="zh-CN" sz="2600" b="1" dirty="0">
              <a:latin typeface="微软雅黑" panose="020B0503020204020204" pitchFamily="34" charset="-122"/>
              <a:ea typeface="微软雅黑" panose="020B0503020204020204" pitchFamily="34" charset="-122"/>
            </a:endParaRPr>
          </a:p>
          <a:p>
            <a:pPr lvl="2"/>
            <a:r>
              <a:rPr lang="en-US" altLang="zh-CN" sz="2400" b="1" dirty="0">
                <a:latin typeface="微软雅黑" panose="020B0503020204020204" pitchFamily="34" charset="-122"/>
                <a:ea typeface="微软雅黑" panose="020B0503020204020204" pitchFamily="34" charset="-122"/>
              </a:rPr>
              <a:t>AKS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Container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VM</a:t>
            </a: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Milvus</a:t>
            </a: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13953</TotalTime>
  <Words>7580</Words>
  <Application>Microsoft Office PowerPoint</Application>
  <PresentationFormat>Widescreen</PresentationFormat>
  <Paragraphs>573</Paragraphs>
  <Slides>48</Slides>
  <Notes>0</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48</vt:i4>
      </vt:variant>
    </vt:vector>
  </HeadingPairs>
  <TitlesOfParts>
    <vt:vector size="55" baseType="lpstr">
      <vt:lpstr>Microsoft YaHei</vt:lpstr>
      <vt:lpstr>Microsoft YaHei</vt:lpstr>
      <vt:lpstr>Arial</vt:lpstr>
      <vt:lpstr>Roboto</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向量语义相似相关概念</vt:lpstr>
      <vt:lpstr>回顾传统数据库索引</vt:lpstr>
      <vt:lpstr>向量(数据库)索引</vt:lpstr>
      <vt:lpstr>向量倒排索引简介</vt:lpstr>
      <vt:lpstr>向量 HNSW 索引简介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探讨 100 万 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优劣分析（个人经验）</vt:lpstr>
      <vt:lpstr>Qdrant 优劣分析 续（个人发现）</vt:lpstr>
      <vt:lpstr>Milvus 优劣分析（个人经验）</vt:lpstr>
      <vt:lpstr>GitHub OpenAI cookbook/MS SK 向量数据库推荐选型</vt:lpstr>
      <vt:lpstr>GitHub OpenAI cookbook 首推1之 Chroma（色度）</vt:lpstr>
      <vt:lpstr>GitHub OpenAI cookbook 推荐3之 Weaviate（磨损率）</vt:lpstr>
      <vt:lpstr>GitHub OpenAI cookbook 推荐4之 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实操提示</vt:lpstr>
      <vt:lpstr>探讨SQL Server向量存取（仅供参考）</vt:lpstr>
      <vt:lpstr>探讨Azure SQL Dedicated pool分布式向量检索（仅供参考）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1335</cp:revision>
  <dcterms:created xsi:type="dcterms:W3CDTF">2023-04-24T08:38:56Z</dcterms:created>
  <dcterms:modified xsi:type="dcterms:W3CDTF">2023-05-15T19:11:05Z</dcterms:modified>
</cp:coreProperties>
</file>